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sldIdLst>
    <p:sldId id="256" r:id="rId5"/>
    <p:sldId id="274" r:id="rId6"/>
    <p:sldId id="273" r:id="rId7"/>
    <p:sldId id="279" r:id="rId8"/>
    <p:sldId id="257" r:id="rId9"/>
    <p:sldId id="271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9900"/>
    <a:srgbClr val="C4BCE2"/>
    <a:srgbClr val="3399FF"/>
    <a:srgbClr val="F9705D"/>
    <a:srgbClr val="0066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10" autoAdjust="0"/>
    <p:restoredTop sz="90929"/>
  </p:normalViewPr>
  <p:slideViewPr>
    <p:cSldViewPr>
      <p:cViewPr varScale="1">
        <p:scale>
          <a:sx n="99" d="100"/>
          <a:sy n="99" d="100"/>
        </p:scale>
        <p:origin x="18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91A02-2A39-4C14-A3EE-46C379FD4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1870B-2656-4F11-B1F5-04FEB882B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3A5B-ED5E-4849-9A07-E1374B375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28311-0B65-4350-8C87-80DED6C80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E7751-5BD5-457B-95E7-8D18043AF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A5AA4-A728-4E84-8E32-7914D0026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6CFD5-FC09-408B-8630-753B247F6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B6FD-0F46-4A65-B37C-9F8EFCC32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D4F79-B60D-4D92-8441-69F08EE1D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B8D6C-F874-4341-9F7C-943717072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AD4C9-94D1-4522-AE32-BFF54FBB9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B40D2A8-12DF-4CFC-865E-106868474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1" y="3470522"/>
            <a:ext cx="3384376" cy="3384376"/>
          </a:xfrm>
          <a:prstGeom prst="rect">
            <a:avLst/>
          </a:prstGeom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717032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sz="6000" b="1" dirty="0" smtClean="0">
                <a:latin typeface="Amnesty Trade Gothic Cn" pitchFamily="34" charset="-18"/>
              </a:rPr>
              <a:t>Kako se napiše apel?</a:t>
            </a:r>
            <a:endParaRPr lang="en-US" altLang="sl-SI" sz="6000" dirty="0" smtClean="0">
              <a:latin typeface="Amnesty Trade Gothic Cn" pitchFamily="34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Skupina 24"/>
          <p:cNvGrpSpPr/>
          <p:nvPr/>
        </p:nvGrpSpPr>
        <p:grpSpPr>
          <a:xfrm>
            <a:off x="3131840" y="2924944"/>
            <a:ext cx="2470615" cy="2520280"/>
            <a:chOff x="2689617" y="1412776"/>
            <a:chExt cx="3764766" cy="3816424"/>
          </a:xfrm>
        </p:grpSpPr>
        <p:grpSp>
          <p:nvGrpSpPr>
            <p:cNvPr id="13" name="Skupina 12"/>
            <p:cNvGrpSpPr/>
            <p:nvPr/>
          </p:nvGrpSpPr>
          <p:grpSpPr>
            <a:xfrm>
              <a:off x="3646071" y="2564904"/>
              <a:ext cx="1759500" cy="2664296"/>
              <a:chOff x="3347864" y="1772816"/>
              <a:chExt cx="1759500" cy="2664296"/>
            </a:xfrm>
            <a:solidFill>
              <a:srgbClr val="FFFF00"/>
            </a:solidFill>
          </p:grpSpPr>
          <p:sp>
            <p:nvSpPr>
              <p:cNvPr id="10" name="Prostoročno 9"/>
              <p:cNvSpPr/>
              <p:nvPr/>
            </p:nvSpPr>
            <p:spPr bwMode="auto">
              <a:xfrm>
                <a:off x="3347864" y="1772816"/>
                <a:ext cx="1759500" cy="2030528"/>
              </a:xfrm>
              <a:custGeom>
                <a:avLst/>
                <a:gdLst>
                  <a:gd name="connsiteX0" fmla="*/ 879750 w 1759500"/>
                  <a:gd name="connsiteY0" fmla="*/ 0 h 2030528"/>
                  <a:gd name="connsiteX1" fmla="*/ 1759500 w 1759500"/>
                  <a:gd name="connsiteY1" fmla="*/ 828000 h 2030528"/>
                  <a:gd name="connsiteX2" fmla="*/ 1371627 w 1759500"/>
                  <a:gd name="connsiteY2" fmla="*/ 1514591 h 2030528"/>
                  <a:gd name="connsiteX3" fmla="*/ 1257750 w 1759500"/>
                  <a:gd name="connsiteY3" fmla="*/ 1572765 h 2030528"/>
                  <a:gd name="connsiteX4" fmla="*/ 1257750 w 1759500"/>
                  <a:gd name="connsiteY4" fmla="*/ 2030528 h 2030528"/>
                  <a:gd name="connsiteX5" fmla="*/ 501750 w 1759500"/>
                  <a:gd name="connsiteY5" fmla="*/ 2030528 h 2030528"/>
                  <a:gd name="connsiteX6" fmla="*/ 501750 w 1759500"/>
                  <a:gd name="connsiteY6" fmla="*/ 1572765 h 2030528"/>
                  <a:gd name="connsiteX7" fmla="*/ 387873 w 1759500"/>
                  <a:gd name="connsiteY7" fmla="*/ 1514591 h 2030528"/>
                  <a:gd name="connsiteX8" fmla="*/ 0 w 1759500"/>
                  <a:gd name="connsiteY8" fmla="*/ 828000 h 2030528"/>
                  <a:gd name="connsiteX9" fmla="*/ 879750 w 1759500"/>
                  <a:gd name="connsiteY9" fmla="*/ 0 h 2030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59500" h="2030528">
                    <a:moveTo>
                      <a:pt x="879750" y="0"/>
                    </a:moveTo>
                    <a:cubicBezTo>
                      <a:pt x="1365623" y="0"/>
                      <a:pt x="1759500" y="370708"/>
                      <a:pt x="1759500" y="828000"/>
                    </a:cubicBezTo>
                    <a:cubicBezTo>
                      <a:pt x="1759500" y="1113807"/>
                      <a:pt x="1605642" y="1365793"/>
                      <a:pt x="1371627" y="1514591"/>
                    </a:cubicBezTo>
                    <a:lnTo>
                      <a:pt x="1257750" y="1572765"/>
                    </a:lnTo>
                    <a:lnTo>
                      <a:pt x="1257750" y="2030528"/>
                    </a:lnTo>
                    <a:lnTo>
                      <a:pt x="501750" y="2030528"/>
                    </a:lnTo>
                    <a:lnTo>
                      <a:pt x="501750" y="1572765"/>
                    </a:lnTo>
                    <a:lnTo>
                      <a:pt x="387873" y="1514591"/>
                    </a:lnTo>
                    <a:cubicBezTo>
                      <a:pt x="153858" y="1365793"/>
                      <a:pt x="0" y="1113807"/>
                      <a:pt x="0" y="828000"/>
                    </a:cubicBezTo>
                    <a:cubicBezTo>
                      <a:pt x="0" y="370708"/>
                      <a:pt x="393877" y="0"/>
                      <a:pt x="879750" y="0"/>
                    </a:cubicBezTo>
                    <a:close/>
                  </a:path>
                </a:pathLst>
              </a:custGeom>
              <a:grpFill/>
              <a:ln w="2190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l-SI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34" charset="-128"/>
                </a:endParaRPr>
              </a:p>
            </p:txBody>
          </p:sp>
          <p:sp>
            <p:nvSpPr>
              <p:cNvPr id="11" name="Pravokotnik 10"/>
              <p:cNvSpPr/>
              <p:nvPr/>
            </p:nvSpPr>
            <p:spPr bwMode="auto">
              <a:xfrm>
                <a:off x="3795566" y="4005064"/>
                <a:ext cx="936000" cy="180000"/>
              </a:xfrm>
              <a:prstGeom prst="rect">
                <a:avLst/>
              </a:prstGeom>
              <a:grpFill/>
              <a:ln w="952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l-SI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34" charset="-128"/>
                </a:endParaRPr>
              </a:p>
            </p:txBody>
          </p:sp>
          <p:sp>
            <p:nvSpPr>
              <p:cNvPr id="12" name="Elipsa 11"/>
              <p:cNvSpPr>
                <a:spLocks noChangeAspect="1"/>
              </p:cNvSpPr>
              <p:nvPr/>
            </p:nvSpPr>
            <p:spPr bwMode="auto">
              <a:xfrm>
                <a:off x="4047542" y="4004264"/>
                <a:ext cx="432048" cy="432848"/>
              </a:xfrm>
              <a:prstGeom prst="ellipse">
                <a:avLst/>
              </a:prstGeom>
              <a:grpFill/>
              <a:ln w="952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sl-SI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34" charset="-128"/>
                </a:endParaRPr>
              </a:p>
            </p:txBody>
          </p:sp>
        </p:grpSp>
        <p:sp>
          <p:nvSpPr>
            <p:cNvPr id="14" name="Zaobljeni pravokotnik 13"/>
            <p:cNvSpPr/>
            <p:nvPr/>
          </p:nvSpPr>
          <p:spPr bwMode="auto">
            <a:xfrm rot="5400000">
              <a:off x="4309797" y="1538800"/>
              <a:ext cx="432048" cy="180000"/>
            </a:xfrm>
            <a:prstGeom prst="roundRect">
              <a:avLst>
                <a:gd name="adj" fmla="val 48770"/>
              </a:avLst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endParaRPr>
            </a:p>
          </p:txBody>
        </p:sp>
        <p:sp>
          <p:nvSpPr>
            <p:cNvPr id="19" name="Zaobljeni pravokotnik 18"/>
            <p:cNvSpPr/>
            <p:nvPr/>
          </p:nvSpPr>
          <p:spPr bwMode="auto">
            <a:xfrm rot="8254047">
              <a:off x="5504720" y="2278566"/>
              <a:ext cx="432048" cy="180000"/>
            </a:xfrm>
            <a:prstGeom prst="roundRect">
              <a:avLst>
                <a:gd name="adj" fmla="val 48770"/>
              </a:avLst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endParaRPr>
            </a:p>
          </p:txBody>
        </p:sp>
        <p:sp>
          <p:nvSpPr>
            <p:cNvPr id="20" name="Zaobljeni pravokotnik 19"/>
            <p:cNvSpPr/>
            <p:nvPr/>
          </p:nvSpPr>
          <p:spPr bwMode="auto">
            <a:xfrm rot="2746054">
              <a:off x="3214870" y="2273183"/>
              <a:ext cx="432048" cy="180000"/>
            </a:xfrm>
            <a:prstGeom prst="roundRect">
              <a:avLst>
                <a:gd name="adj" fmla="val 48770"/>
              </a:avLst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endParaRPr>
            </a:p>
          </p:txBody>
        </p:sp>
        <p:sp>
          <p:nvSpPr>
            <p:cNvPr id="21" name="Zaobljeni pravokotnik 20"/>
            <p:cNvSpPr/>
            <p:nvPr/>
          </p:nvSpPr>
          <p:spPr bwMode="auto">
            <a:xfrm>
              <a:off x="2689617" y="3489988"/>
              <a:ext cx="432048" cy="180000"/>
            </a:xfrm>
            <a:prstGeom prst="roundRect">
              <a:avLst>
                <a:gd name="adj" fmla="val 48770"/>
              </a:avLst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endParaRPr>
            </a:p>
          </p:txBody>
        </p:sp>
        <p:sp>
          <p:nvSpPr>
            <p:cNvPr id="22" name="Zaobljeni pravokotnik 21"/>
            <p:cNvSpPr/>
            <p:nvPr/>
          </p:nvSpPr>
          <p:spPr bwMode="auto">
            <a:xfrm rot="10800000">
              <a:off x="6022335" y="3490168"/>
              <a:ext cx="432048" cy="180000"/>
            </a:xfrm>
            <a:prstGeom prst="roundRect">
              <a:avLst>
                <a:gd name="adj" fmla="val 48770"/>
              </a:avLst>
            </a:prstGeom>
            <a:solidFill>
              <a:srgbClr val="FFFF00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endParaRPr>
            </a:p>
          </p:txBody>
        </p:sp>
      </p:grpSp>
      <p:sp>
        <p:nvSpPr>
          <p:cNvPr id="27" name="PoljeZBesedilom 26"/>
          <p:cNvSpPr txBox="1"/>
          <p:nvPr/>
        </p:nvSpPr>
        <p:spPr>
          <a:xfrm>
            <a:off x="2080900" y="811599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>
                <a:latin typeface="Amnesty Trade Gothic" panose="020B0503040303020004" pitchFamily="34" charset="-18"/>
              </a:rPr>
              <a:t>Kaj </a:t>
            </a:r>
            <a:r>
              <a:rPr lang="sl-SI" sz="3200" b="1" dirty="0" smtClean="0">
                <a:latin typeface="Amnesty Trade Gothic" panose="020B0503040303020004" pitchFamily="34" charset="-18"/>
              </a:rPr>
              <a:t>rabim, </a:t>
            </a:r>
            <a:r>
              <a:rPr lang="sl-SI" sz="3200" b="1" dirty="0">
                <a:latin typeface="Amnesty Trade Gothic" panose="020B0503040303020004" pitchFamily="34" charset="-18"/>
              </a:rPr>
              <a:t>da </a:t>
            </a:r>
            <a:r>
              <a:rPr lang="sl-SI" sz="3200" b="1" dirty="0" smtClean="0">
                <a:latin typeface="Amnesty Trade Gothic" panose="020B0503040303020004" pitchFamily="34" charset="-18"/>
              </a:rPr>
              <a:t>napišem </a:t>
            </a:r>
            <a:r>
              <a:rPr lang="sl-SI" sz="3200" b="1" dirty="0">
                <a:latin typeface="Amnesty Trade Gothic" panose="020B0503040303020004" pitchFamily="34" charset="-18"/>
              </a:rPr>
              <a:t>apel? </a:t>
            </a:r>
          </a:p>
        </p:txBody>
      </p:sp>
    </p:spTree>
    <p:extLst>
      <p:ext uri="{BB962C8B-B14F-4D97-AF65-F5344CB8AC3E}">
        <p14:creationId xmlns:p14="http://schemas.microsoft.com/office/powerpoint/2010/main" val="385460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00" t="37400" r="38450" b="33200"/>
          <a:stretch/>
        </p:blipFill>
        <p:spPr>
          <a:xfrm>
            <a:off x="2428476" y="367136"/>
            <a:ext cx="1478736" cy="1656184"/>
          </a:xfrm>
          <a:prstGeom prst="rect">
            <a:avLst/>
          </a:prstGeom>
        </p:spPr>
      </p:pic>
      <p:sp>
        <p:nvSpPr>
          <p:cNvPr id="9" name="PoljeZBesedilom 8"/>
          <p:cNvSpPr txBox="1"/>
          <p:nvPr/>
        </p:nvSpPr>
        <p:spPr>
          <a:xfrm>
            <a:off x="287524" y="824952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>
                <a:latin typeface="Amnesty Trade Gothic" panose="020B0503040303020004" pitchFamily="34" charset="-18"/>
              </a:rPr>
              <a:t>Vzamem</a:t>
            </a:r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1547664" y="4581128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11" name="Pergament 1 10"/>
          <p:cNvSpPr/>
          <p:nvPr/>
        </p:nvSpPr>
        <p:spPr bwMode="auto">
          <a:xfrm>
            <a:off x="5902862" y="439144"/>
            <a:ext cx="1260140" cy="1584176"/>
          </a:xfrm>
          <a:prstGeom prst="verticalScroll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4" name="PoljeZBesedilom 13"/>
          <p:cNvSpPr txBox="1"/>
          <p:nvPr/>
        </p:nvSpPr>
        <p:spPr>
          <a:xfrm>
            <a:off x="611560" y="2764525"/>
            <a:ext cx="7560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dirty="0">
                <a:latin typeface="Amnesty Trade Gothic" panose="020B0503040303020004" pitchFamily="34" charset="-18"/>
              </a:rPr>
              <a:t>i</a:t>
            </a:r>
            <a:r>
              <a:rPr lang="sl-SI" sz="3200" dirty="0" smtClean="0">
                <a:latin typeface="Amnesty Trade Gothic" panose="020B0503040303020004" pitchFamily="34" charset="-18"/>
              </a:rPr>
              <a:t>n </a:t>
            </a:r>
            <a:endParaRPr lang="sl-SI" sz="3200" dirty="0">
              <a:latin typeface="Amnesty Trade Gothic" panose="020B0503040303020004" pitchFamily="34" charset="-18"/>
            </a:endParaRPr>
          </a:p>
          <a:p>
            <a:pPr algn="ctr"/>
            <a:r>
              <a:rPr lang="sl-SI" sz="3200" dirty="0" smtClean="0">
                <a:latin typeface="Amnesty Trade Gothic" panose="020B0503040303020004" pitchFamily="34" charset="-18"/>
              </a:rPr>
              <a:t>preberem, </a:t>
            </a:r>
            <a:r>
              <a:rPr lang="sl-SI" sz="3200" dirty="0" smtClean="0">
                <a:latin typeface="Amnesty Trade Gothic" panose="020B0503040303020004" pitchFamily="34" charset="-18"/>
              </a:rPr>
              <a:t>kaj se je zgodilo s človekom, ki mu </a:t>
            </a:r>
            <a:r>
              <a:rPr lang="sl-SI" sz="3200" dirty="0" smtClean="0">
                <a:latin typeface="Amnesty Trade Gothic" panose="020B0503040303020004" pitchFamily="34" charset="-18"/>
              </a:rPr>
              <a:t>želim </a:t>
            </a:r>
            <a:r>
              <a:rPr lang="sl-SI" sz="3200" dirty="0" smtClean="0">
                <a:latin typeface="Amnesty Trade Gothic" panose="020B0503040303020004" pitchFamily="34" charset="-18"/>
              </a:rPr>
              <a:t>pisati. </a:t>
            </a:r>
          </a:p>
        </p:txBody>
      </p:sp>
      <p:pic>
        <p:nvPicPr>
          <p:cNvPr id="15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4730567"/>
            <a:ext cx="1916832" cy="1916832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4526828" y="1112601"/>
            <a:ext cx="764953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5000" dirty="0">
                <a:latin typeface="Amnesty Trade Gothic" panose="020B0503040303020004" pitchFamily="34" charset="-18"/>
              </a:rPr>
              <a:t>+ </a:t>
            </a:r>
            <a:endParaRPr lang="sl-SI" sz="5000" dirty="0"/>
          </a:p>
        </p:txBody>
      </p:sp>
    </p:spTree>
    <p:extLst>
      <p:ext uri="{BB962C8B-B14F-4D97-AF65-F5344CB8AC3E}">
        <p14:creationId xmlns:p14="http://schemas.microsoft.com/office/powerpoint/2010/main" val="113856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jeni pravokotnik 1"/>
          <p:cNvSpPr/>
          <p:nvPr/>
        </p:nvSpPr>
        <p:spPr bwMode="auto">
          <a:xfrm>
            <a:off x="2195736" y="116632"/>
            <a:ext cx="4824536" cy="6624736"/>
          </a:xfrm>
          <a:prstGeom prst="round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2627784" y="650470"/>
            <a:ext cx="4104456" cy="6090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l-SI" sz="1200" b="1" dirty="0" err="1">
                <a:solidFill>
                  <a:srgbClr val="3399FF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Jorge</a:t>
            </a:r>
            <a:r>
              <a:rPr lang="sl-SI" sz="1200" b="1" dirty="0">
                <a:solidFill>
                  <a:srgbClr val="3399FF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 Abbott </a:t>
            </a:r>
            <a:r>
              <a:rPr lang="sl-SI" sz="1200" b="1" dirty="0" err="1">
                <a:solidFill>
                  <a:srgbClr val="3399FF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Charme</a:t>
            </a:r>
            <a:r>
              <a:rPr lang="sl-SI" sz="1200" b="1" dirty="0">
                <a:solidFill>
                  <a:srgbClr val="3399FF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l-SI" sz="1200" b="1" dirty="0" err="1">
                <a:solidFill>
                  <a:srgbClr val="3399FF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National</a:t>
            </a:r>
            <a:r>
              <a:rPr lang="sl-SI" sz="1200" b="1" dirty="0">
                <a:solidFill>
                  <a:srgbClr val="3399FF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 </a:t>
            </a:r>
            <a:r>
              <a:rPr lang="sl-SI" sz="1200" b="1" dirty="0" err="1">
                <a:solidFill>
                  <a:srgbClr val="3399FF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Prosecutor</a:t>
            </a:r>
            <a:r>
              <a:rPr lang="sl-SI" sz="1200" b="1" dirty="0">
                <a:solidFill>
                  <a:srgbClr val="3399FF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l-SI" sz="1200" dirty="0">
                <a:latin typeface="Amnesty Trade Gothic Cn" panose="020B0506040303020004" pitchFamily="34" charset="-18"/>
                <a:ea typeface="Calibri" panose="020F0502020204030204" pitchFamily="34" charset="0"/>
              </a:rPr>
              <a:t> </a:t>
            </a:r>
          </a:p>
          <a:p>
            <a:pPr algn="r">
              <a:lnSpc>
                <a:spcPct val="105000"/>
              </a:lnSpc>
              <a:spcAft>
                <a:spcPts val="800"/>
              </a:spcAft>
            </a:pPr>
            <a:r>
              <a:rPr lang="sl-SI" sz="1200" b="1" dirty="0">
                <a:solidFill>
                  <a:srgbClr val="C4BCE2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Kranj, 15. november 2020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endParaRPr lang="sl-SI" sz="1200" dirty="0" smtClean="0">
              <a:latin typeface="Amnesty Trade Gothic Cn" panose="020B0506040303020004" pitchFamily="34" charset="-18"/>
              <a:ea typeface="Calibri" panose="020F0502020204030204" pitchFamily="34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l-SI" sz="1200" b="1" dirty="0" smtClean="0">
                <a:solidFill>
                  <a:srgbClr val="FF9900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Spoštovani </a:t>
            </a:r>
            <a:r>
              <a:rPr lang="sl-SI" sz="1200" b="1" dirty="0">
                <a:solidFill>
                  <a:srgbClr val="FF9900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državni tožilec dr. </a:t>
            </a:r>
            <a:r>
              <a:rPr lang="sl-SI" sz="1200" b="1" dirty="0" err="1">
                <a:solidFill>
                  <a:srgbClr val="FF9900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Jorge</a:t>
            </a:r>
            <a:r>
              <a:rPr lang="sl-SI" sz="1200" b="1" dirty="0">
                <a:solidFill>
                  <a:srgbClr val="FF9900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 Abbott </a:t>
            </a:r>
            <a:r>
              <a:rPr lang="sl-SI" sz="1200" b="1" dirty="0" err="1">
                <a:solidFill>
                  <a:srgbClr val="FF9900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Charme</a:t>
            </a:r>
            <a:r>
              <a:rPr lang="sl-SI" sz="1200" b="1" dirty="0">
                <a:solidFill>
                  <a:srgbClr val="FF9900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,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l-SI" sz="1200" dirty="0">
                <a:latin typeface="Amnesty Trade Gothic Cn" panose="020B0506040303020004" pitchFamily="34" charset="-18"/>
                <a:ea typeface="Calibri" panose="020F0502020204030204" pitchFamily="34" charset="0"/>
              </a:rPr>
              <a:t> </a:t>
            </a: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sl-SI" sz="1200" b="1" dirty="0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sem 14-letna učenka iz Slovenije in vam pišem zaradi Gustava </a:t>
            </a:r>
            <a:r>
              <a:rPr lang="sl-SI" sz="1200" b="1" dirty="0" err="1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Gatice</a:t>
            </a:r>
            <a:r>
              <a:rPr lang="sl-SI" sz="1200" b="1" dirty="0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. Od </a:t>
            </a:r>
            <a:r>
              <a:rPr lang="sl-SI" sz="1200" b="1" dirty="0" err="1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Amnesty</a:t>
            </a:r>
            <a:r>
              <a:rPr lang="sl-SI" sz="1200" b="1" dirty="0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 </a:t>
            </a:r>
            <a:r>
              <a:rPr lang="sl-SI" sz="1200" b="1" dirty="0" err="1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International</a:t>
            </a:r>
            <a:r>
              <a:rPr lang="sl-SI" sz="1200" b="1" dirty="0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 sem izvedela, da je novembra 2019 zaradi nasilja policije nad protesti tragično izgubil vid na obe očesi. </a:t>
            </a: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sl-SI" sz="1200" b="1" dirty="0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To me je zelo prizadelo. Prav ne morem si predstavljati, da bi sama šla na proteste za družbene spremembe in bi zaradi nasilnega odziva policije oslepela.</a:t>
            </a: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sl-SI" sz="1200" b="1" dirty="0">
                <a:solidFill>
                  <a:srgbClr val="92D050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Zdi se mi zelo narobe, da ni nihče odgovarjal. Še posebej se mi zdi pomembno, da odgovarjajo tisti, ki so v policiji nadrejeni oz. šefi in so to dopuščali.</a:t>
            </a:r>
          </a:p>
          <a:p>
            <a:pPr algn="just">
              <a:lnSpc>
                <a:spcPct val="105000"/>
              </a:lnSpc>
              <a:spcAft>
                <a:spcPts val="800"/>
              </a:spcAft>
            </a:pPr>
            <a:r>
              <a:rPr lang="sl-SI" sz="1200" b="1" dirty="0">
                <a:solidFill>
                  <a:srgbClr val="92D050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Prosim vas, da odkrijete, kdo vse je kriv za nasilje nad Gustavom. Te osebe morajo biti za svoje napačno ravnanje kaznovane.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endParaRPr lang="sl-SI" sz="1200" dirty="0" smtClean="0">
              <a:latin typeface="Amnesty Trade Gothic Cn" panose="020B0506040303020004" pitchFamily="34" charset="-18"/>
              <a:ea typeface="Calibri" panose="020F0502020204030204" pitchFamily="34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l-SI" sz="1200" b="1" dirty="0" smtClean="0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Hvala </a:t>
            </a:r>
            <a:r>
              <a:rPr lang="sl-SI" sz="1200" b="1" dirty="0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za vaše ukrepanje.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l-SI" sz="1200" b="1" dirty="0" smtClean="0">
                <a:solidFill>
                  <a:srgbClr val="FF9966"/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S spoštovanjem, </a:t>
            </a: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l-SI" sz="1200" b="1" dirty="0" err="1">
                <a:solidFill>
                  <a:schemeClr val="accent1">
                    <a:lumMod val="75000"/>
                  </a:schemeClr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x</a:t>
            </a:r>
            <a:r>
              <a:rPr lang="sl-SI" sz="1200" b="1" dirty="0" err="1" smtClean="0">
                <a:solidFill>
                  <a:schemeClr val="accent1">
                    <a:lumMod val="75000"/>
                  </a:schemeClr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xxx</a:t>
            </a:r>
            <a:r>
              <a:rPr lang="sl-SI" sz="1200" b="1" dirty="0" smtClean="0">
                <a:solidFill>
                  <a:schemeClr val="accent1">
                    <a:lumMod val="75000"/>
                  </a:schemeClr>
                </a:solidFill>
                <a:latin typeface="Amnesty Trade Gothic Cn" panose="020B0506040303020004" pitchFamily="34" charset="-18"/>
                <a:ea typeface="Calibri" panose="020F0502020204030204" pitchFamily="34" charset="0"/>
              </a:rPr>
              <a:t> iz Slovenije</a:t>
            </a:r>
            <a:endParaRPr lang="sl-SI" sz="1200" b="1" dirty="0">
              <a:solidFill>
                <a:schemeClr val="accent1">
                  <a:lumMod val="75000"/>
                </a:schemeClr>
              </a:solidFill>
              <a:latin typeface="Amnesty Trade Gothic Cn" panose="020B0506040303020004" pitchFamily="34" charset="-18"/>
              <a:ea typeface="Calibri" panose="020F0502020204030204" pitchFamily="34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sl-SI" sz="1200" dirty="0">
                <a:latin typeface="Amnesty Trade Gothic Cn" panose="020B0506040303020004" pitchFamily="34" charset="-18"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4" name="Ovalni oblaček 3"/>
          <p:cNvSpPr/>
          <p:nvPr/>
        </p:nvSpPr>
        <p:spPr bwMode="auto">
          <a:xfrm>
            <a:off x="5724128" y="259777"/>
            <a:ext cx="1620180" cy="1080120"/>
          </a:xfrm>
          <a:prstGeom prst="wedgeEllipseCallout">
            <a:avLst/>
          </a:prstGeom>
          <a:solidFill>
            <a:srgbClr val="C4BCE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000" b="0" i="0" u="none" strike="noStrike" cap="none" normalizeH="0" baseline="0" dirty="0" smtClean="0">
              <a:ln>
                <a:noFill/>
              </a:ln>
              <a:effectLst/>
              <a:latin typeface="Amnesty Trade Gothic Cn" panose="020B0506040303020004" pitchFamily="34" charset="-18"/>
            </a:endParaRPr>
          </a:p>
        </p:txBody>
      </p:sp>
      <p:sp>
        <p:nvSpPr>
          <p:cNvPr id="6" name="Ovalni oblaček 5"/>
          <p:cNvSpPr/>
          <p:nvPr/>
        </p:nvSpPr>
        <p:spPr bwMode="auto">
          <a:xfrm flipV="1">
            <a:off x="7238518" y="2617748"/>
            <a:ext cx="1800200" cy="1224136"/>
          </a:xfrm>
          <a:prstGeom prst="wedgeEllipseCallout">
            <a:avLst>
              <a:gd name="adj1" fmla="val -77905"/>
              <a:gd name="adj2" fmla="val -448"/>
            </a:avLst>
          </a:prstGeom>
          <a:solidFill>
            <a:srgbClr val="FF99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5942374" y="430358"/>
            <a:ext cx="14019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 smtClean="0">
                <a:latin typeface="Amnesty Trade Gothic Cn" panose="020B0506040303020004" pitchFamily="34" charset="-18"/>
              </a:rPr>
              <a:t>Napišem datum, tako dodam občutek nujnosti.</a:t>
            </a:r>
            <a:endParaRPr lang="sl-SI" sz="1400" b="1" dirty="0">
              <a:latin typeface="Amnesty Trade Gothic Cn" panose="020B0506040303020004" pitchFamily="34" charset="-18"/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7425125" y="2968206"/>
            <a:ext cx="1648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 smtClean="0">
                <a:latin typeface="Amnesty Trade Gothic Cn" panose="020B0506040303020004" pitchFamily="34" charset="-18"/>
              </a:rPr>
              <a:t>Povem nekaj o sebi in </a:t>
            </a:r>
            <a:r>
              <a:rPr lang="sl-SI" sz="1400" b="1" dirty="0" smtClean="0">
                <a:latin typeface="Amnesty Trade Gothic Cn" panose="020B0506040303020004" pitchFamily="34" charset="-18"/>
              </a:rPr>
              <a:t>razlog, </a:t>
            </a:r>
            <a:r>
              <a:rPr lang="sl-SI" sz="1400" b="1" dirty="0" smtClean="0">
                <a:latin typeface="Amnesty Trade Gothic Cn" panose="020B0506040303020004" pitchFamily="34" charset="-18"/>
              </a:rPr>
              <a:t>zakaj pišem.</a:t>
            </a:r>
            <a:endParaRPr lang="sl-SI" sz="1400" b="1" dirty="0">
              <a:latin typeface="Amnesty Trade Gothic Cn" panose="020B0506040303020004" pitchFamily="34" charset="-18"/>
            </a:endParaRPr>
          </a:p>
        </p:txBody>
      </p:sp>
      <p:sp>
        <p:nvSpPr>
          <p:cNvPr id="10" name="Ovalni oblaček 9"/>
          <p:cNvSpPr/>
          <p:nvPr/>
        </p:nvSpPr>
        <p:spPr bwMode="auto">
          <a:xfrm>
            <a:off x="647564" y="259777"/>
            <a:ext cx="1656184" cy="1126434"/>
          </a:xfrm>
          <a:prstGeom prst="wedgeEllipseCallout">
            <a:avLst>
              <a:gd name="adj1" fmla="val 66636"/>
              <a:gd name="adj2" fmla="val 23279"/>
            </a:avLst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867382" y="506250"/>
            <a:ext cx="13321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 smtClean="0">
                <a:latin typeface="Amnesty Trade Gothic Cn" panose="020B0506040303020004" pitchFamily="34" charset="-18"/>
              </a:rPr>
              <a:t>Prepišem naslov, ki ga predlaga </a:t>
            </a:r>
            <a:r>
              <a:rPr lang="sl-SI" sz="1400" b="1" dirty="0" err="1" smtClean="0">
                <a:latin typeface="Amnesty Trade Gothic Cn" panose="020B0506040303020004" pitchFamily="34" charset="-18"/>
              </a:rPr>
              <a:t>Amnesty</a:t>
            </a:r>
            <a:r>
              <a:rPr lang="sl-SI" sz="1400" b="1" dirty="0" smtClean="0">
                <a:latin typeface="Amnesty Trade Gothic Cn" panose="020B0506040303020004" pitchFamily="34" charset="-18"/>
              </a:rPr>
              <a:t>.</a:t>
            </a:r>
            <a:endParaRPr lang="sl-SI" sz="1400" b="1" dirty="0">
              <a:latin typeface="Amnesty Trade Gothic Cn" panose="020B0506040303020004" pitchFamily="34" charset="-18"/>
            </a:endParaRPr>
          </a:p>
        </p:txBody>
      </p:sp>
      <p:sp>
        <p:nvSpPr>
          <p:cNvPr id="12" name="Ovalni oblaček 11"/>
          <p:cNvSpPr/>
          <p:nvPr/>
        </p:nvSpPr>
        <p:spPr bwMode="auto">
          <a:xfrm>
            <a:off x="795898" y="2329716"/>
            <a:ext cx="1613640" cy="1224136"/>
          </a:xfrm>
          <a:prstGeom prst="wedgeEllipseCallout">
            <a:avLst>
              <a:gd name="adj1" fmla="val 64775"/>
              <a:gd name="adj2" fmla="val -56681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3" name="PoljeZBesedilom 12"/>
          <p:cNvSpPr txBox="1"/>
          <p:nvPr/>
        </p:nvSpPr>
        <p:spPr>
          <a:xfrm>
            <a:off x="795898" y="2680174"/>
            <a:ext cx="1669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 smtClean="0">
                <a:latin typeface="Amnesty Trade Gothic Cn" panose="020B0506040303020004" pitchFamily="34" charset="-18"/>
              </a:rPr>
              <a:t>Prejemnika nagovorim vljudno in spoštljivo.</a:t>
            </a:r>
            <a:endParaRPr lang="sl-SI" sz="1400" b="1" dirty="0">
              <a:latin typeface="Amnesty Trade Gothic Cn" panose="020B0506040303020004" pitchFamily="34" charset="-18"/>
            </a:endParaRPr>
          </a:p>
        </p:txBody>
      </p:sp>
      <p:sp>
        <p:nvSpPr>
          <p:cNvPr id="14" name="Ovalni oblaček 13"/>
          <p:cNvSpPr/>
          <p:nvPr/>
        </p:nvSpPr>
        <p:spPr bwMode="auto">
          <a:xfrm>
            <a:off x="6732240" y="4600292"/>
            <a:ext cx="1872208" cy="1224136"/>
          </a:xfrm>
          <a:prstGeom prst="wedgeEllipseCallout">
            <a:avLst>
              <a:gd name="adj1" fmla="val -65284"/>
              <a:gd name="adj2" fmla="val -18912"/>
            </a:avLst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5" name="PoljeZBesedilom 14"/>
          <p:cNvSpPr txBox="1"/>
          <p:nvPr/>
        </p:nvSpPr>
        <p:spPr>
          <a:xfrm>
            <a:off x="7164288" y="4950750"/>
            <a:ext cx="1151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 smtClean="0">
                <a:latin typeface="Amnesty Trade Gothic Cn" panose="020B0506040303020004" pitchFamily="34" charset="-18"/>
              </a:rPr>
              <a:t>Kaj hočem, da se ukrene?</a:t>
            </a:r>
            <a:endParaRPr lang="sl-SI" sz="1400" b="1" dirty="0">
              <a:latin typeface="Amnesty Trade Gothic Cn" panose="020B0506040303020004" pitchFamily="34" charset="-18"/>
            </a:endParaRPr>
          </a:p>
        </p:txBody>
      </p:sp>
      <p:sp>
        <p:nvSpPr>
          <p:cNvPr id="16" name="Ovalni oblaček 15"/>
          <p:cNvSpPr/>
          <p:nvPr/>
        </p:nvSpPr>
        <p:spPr bwMode="auto">
          <a:xfrm>
            <a:off x="611560" y="4691128"/>
            <a:ext cx="1440160" cy="1109993"/>
          </a:xfrm>
          <a:prstGeom prst="wedgeEllipseCallout">
            <a:avLst>
              <a:gd name="adj1" fmla="val 74049"/>
              <a:gd name="adj2" fmla="val 42830"/>
            </a:avLst>
          </a:prstGeom>
          <a:solidFill>
            <a:srgbClr val="F9705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7" name="PoljeZBesedilom 16"/>
          <p:cNvSpPr txBox="1"/>
          <p:nvPr/>
        </p:nvSpPr>
        <p:spPr>
          <a:xfrm>
            <a:off x="604648" y="4941383"/>
            <a:ext cx="1538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 smtClean="0">
                <a:latin typeface="Amnesty Trade Gothic Cn" panose="020B0506040303020004" pitchFamily="34" charset="-18"/>
              </a:rPr>
              <a:t>Apel tudi zaključim vljudno in spoštljivo.</a:t>
            </a:r>
            <a:endParaRPr lang="sl-SI" sz="1400" b="1" dirty="0">
              <a:latin typeface="Amnesty Trade Gothic Cn" panose="020B0506040303020004" pitchFamily="34" charset="-18"/>
            </a:endParaRPr>
          </a:p>
        </p:txBody>
      </p:sp>
      <p:sp>
        <p:nvSpPr>
          <p:cNvPr id="18" name="Ovalni oblaček 17"/>
          <p:cNvSpPr/>
          <p:nvPr/>
        </p:nvSpPr>
        <p:spPr bwMode="auto">
          <a:xfrm>
            <a:off x="4119670" y="5464603"/>
            <a:ext cx="1633166" cy="1161495"/>
          </a:xfrm>
          <a:prstGeom prst="wedgeEllipseCallout">
            <a:avLst>
              <a:gd name="adj1" fmla="val -79204"/>
              <a:gd name="adj2" fmla="val 13454"/>
            </a:avLst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9" name="PoljeZBesedilom 18"/>
          <p:cNvSpPr txBox="1"/>
          <p:nvPr/>
        </p:nvSpPr>
        <p:spPr>
          <a:xfrm>
            <a:off x="4185305" y="5680702"/>
            <a:ext cx="15878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 smtClean="0">
                <a:latin typeface="Amnesty Trade Gothic Cn" panose="020B0506040303020004" pitchFamily="34" charset="-18"/>
              </a:rPr>
              <a:t>Podpišem se. Lahko le z imenom ali pa dodam tudi priimek.</a:t>
            </a:r>
            <a:endParaRPr lang="sl-SI" sz="1400" b="1" dirty="0">
              <a:latin typeface="Amnesty Trade Gothic Cn" panose="020B05060403030200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41869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32656"/>
            <a:ext cx="6309320" cy="6309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9" y="0"/>
            <a:ext cx="9144000" cy="3501008"/>
          </a:xfrm>
          <a:solidFill>
            <a:srgbClr val="FFFF00"/>
          </a:solidFill>
        </p:spPr>
        <p:txBody>
          <a:bodyPr/>
          <a:lstStyle/>
          <a:p>
            <a:pPr algn="l" eaLnBrk="1" hangingPunct="1"/>
            <a:r>
              <a:rPr lang="sl-SI" altLang="sl-SI" b="1" dirty="0" smtClean="0">
                <a:latin typeface="Amnesty Trade Gothic Cn" pitchFamily="34" charset="-18"/>
              </a:rPr>
              <a:t>   sola.amnesty.si/pisem-za-pravice-2020</a:t>
            </a:r>
            <a:endParaRPr lang="en-US" altLang="sl-SI" b="1" dirty="0" smtClean="0">
              <a:latin typeface="Amnesty Trade Gothic Cn" pitchFamily="34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4293096"/>
            <a:ext cx="6492803" cy="21033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7C1BA77FD8CD4580A475C513D81D5F" ma:contentTypeVersion="12" ma:contentTypeDescription="Ustvari nov dokument." ma:contentTypeScope="" ma:versionID="3a3992bab167d0a8660d55bb57454583">
  <xsd:schema xmlns:xsd="http://www.w3.org/2001/XMLSchema" xmlns:xs="http://www.w3.org/2001/XMLSchema" xmlns:p="http://schemas.microsoft.com/office/2006/metadata/properties" xmlns:ns2="01e40f41-5b4f-4617-b3e8-d2f7fb43de41" xmlns:ns3="fc37e61d-d9e7-49a6-a270-435704b032aa" targetNamespace="http://schemas.microsoft.com/office/2006/metadata/properties" ma:root="true" ma:fieldsID="7ceba9c564c581c5d162f0ca902db897" ns2:_="" ns3:_="">
    <xsd:import namespace="01e40f41-5b4f-4617-b3e8-d2f7fb43de41"/>
    <xsd:import namespace="fc37e61d-d9e7-49a6-a270-435704b032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40f41-5b4f-4617-b3e8-d2f7fb43de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37e61d-d9e7-49a6-a270-435704b032a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57644E-92F4-4B08-996E-EB65148E4B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e40f41-5b4f-4617-b3e8-d2f7fb43de41"/>
    <ds:schemaRef ds:uri="fc37e61d-d9e7-49a6-a270-435704b032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59804B-6965-458C-8628-7A4895D207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014FE7-8122-4248-9A43-0DDABF25A24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c37e61d-d9e7-49a6-a270-435704b032aa"/>
    <ds:schemaRef ds:uri="http://purl.org/dc/elements/1.1/"/>
    <ds:schemaRef ds:uri="http://schemas.microsoft.com/office/2006/documentManagement/types"/>
    <ds:schemaRef ds:uri="01e40f41-5b4f-4617-b3e8-d2f7fb43de41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1974</TotalTime>
  <Words>96</Words>
  <Application>Microsoft Office PowerPoint</Application>
  <PresentationFormat>Diaprojekcija na zaslonu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2" baseType="lpstr">
      <vt:lpstr>ＭＳ Ｐゴシック</vt:lpstr>
      <vt:lpstr>Amnesty Trade Gothic</vt:lpstr>
      <vt:lpstr>Amnesty Trade Gothic Cn</vt:lpstr>
      <vt:lpstr>Arial</vt:lpstr>
      <vt:lpstr>Calibri</vt:lpstr>
      <vt:lpstr>Blank Presentation</vt:lpstr>
      <vt:lpstr>Kako se napiše apel?</vt:lpstr>
      <vt:lpstr>PowerPointova predstavitev</vt:lpstr>
      <vt:lpstr>PowerPointova predstavitev</vt:lpstr>
      <vt:lpstr>PowerPointova predstavitev</vt:lpstr>
      <vt:lpstr>PowerPointova predstavitev</vt:lpstr>
      <vt:lpstr>   sola.amnesty.si/pisem-za-pravice-2020</vt:lpstr>
    </vt:vector>
  </TitlesOfParts>
  <Company>獫票楧栮捯洀鉭曮㞱Û뜰⠲쎔딁烊皭〼፥ᙼ䕸忤઱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Maraton pisanja apelov,  december 2010</dc:title>
  <dc:creator>乩歫椠䱡畳椀㸲㻸ꔿ㌋䬮ꍰ䞮誀圇짗꾬钒붤鏊꣊㥊揤鞁</dc:creator>
  <cp:lastModifiedBy>Metka Naglič</cp:lastModifiedBy>
  <cp:revision>202</cp:revision>
  <dcterms:created xsi:type="dcterms:W3CDTF">2010-10-13T05:31:03Z</dcterms:created>
  <dcterms:modified xsi:type="dcterms:W3CDTF">2020-11-05T11:56:37Z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0x010100F27C1BA77FD8CD4580A475C513D81D5F</vt:lpwstr>
  </property>
  <property fmtid="{D5CDD505-2E9C-101B-9397-08002B2CF9AE}" pid="3" name="Order">
    <vt:r8>4113000</vt:r8>
  </property>
</Properties>
</file>